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12192000" cy="6858000"/>
  <p:notesSz cx="6858000" cy="12192000"/>
  <p:custDataLst>
    <p:tags r:id="rId84"/>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4" Type="http://schemas.openxmlformats.org/officeDocument/2006/relationships/tags" Target="tags/tag1.xml"/><Relationship Id="rId83" Type="http://schemas.openxmlformats.org/officeDocument/2006/relationships/tableStyles" Target="tableStyles.xml"/><Relationship Id="rId82" Type="http://schemas.openxmlformats.org/officeDocument/2006/relationships/viewProps" Target="viewProps.xml"/><Relationship Id="rId81" Type="http://schemas.openxmlformats.org/officeDocument/2006/relationships/presProps" Target="presProps.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835749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生态退化及其对国家安全的影响</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6292ad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实施生态修复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acf150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建立自然保护区</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f3cc1ef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生态保护与国家安全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025800008f08b1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12.jpeg"/><Relationship Id="rId1"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5.xml"/><Relationship Id="rId1" Type="http://schemas.openxmlformats.org/officeDocument/2006/relationships/image" Target="../media/image14.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6.xml"/><Relationship Id="rId1" Type="http://schemas.openxmlformats.org/officeDocument/2006/relationships/image" Target="../media/image15.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0.xml"/><Relationship Id="rId2" Type="http://schemas.openxmlformats.org/officeDocument/2006/relationships/image" Target="../media/image20.jpeg"/><Relationship Id="rId1" Type="http://schemas.openxmlformats.org/officeDocument/2006/relationships/image" Target="../media/image19.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0.xml"/><Relationship Id="rId2" Type="http://schemas.openxmlformats.org/officeDocument/2006/relationships/image" Target="../media/image22.jpeg"/><Relationship Id="rId1" Type="http://schemas.openxmlformats.org/officeDocument/2006/relationships/image" Target="../media/image21.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0.xml"/><Relationship Id="rId1" Type="http://schemas.openxmlformats.org/officeDocument/2006/relationships/image" Target="../media/image23.jpe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1_1#52e1971ee?vop=1&amp;pid=499f28532&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本题考查生态退化的概念和类型。石漠化、湖泊萎缩、森林破坏均属于生态退化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于环境污染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，A、B、C不符合题意，D符合题意。故选D。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2_1#96abfed3b?pid=d835749b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[辽宁本溪2025高二月考]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年位于黄河三角洲湿地的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口油水井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能产出石油和水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施完成关停拆除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为生态环境保护让路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年黄河三角洲部分县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区湿地生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态安全状况空间分布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12_2#96abfed3b?pid=d835749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66881" y="2406846"/>
            <a:ext cx="4464334" cy="22738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13_1#692c6ef87?pid=96abfed3b&amp;color=0,0,0&amp;vtp=1&amp;bbb=1"/>
          <p:cNvSpPr/>
          <p:nvPr/>
        </p:nvSpPr>
        <p:spPr>
          <a:xfrm>
            <a:off x="722376" y="48132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4.关于2000—2020年该地生态安全状况变化的叙述，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7_AN.14_1#692c6ef87.bracket?pid=96abfed3b&amp;color=0,0,0&amp;vpa=4&amp;vtp=1"/>
          <p:cNvSpPr/>
          <p:nvPr/>
        </p:nvSpPr>
        <p:spPr>
          <a:xfrm>
            <a:off x="7935976" y="48132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7_BD.13_2#692c6ef87.choices?pid=96abfed3b&amp;color=0,0,0&amp;vtp=1&amp;bbb=1"/>
          <p:cNvSpPr/>
          <p:nvPr/>
        </p:nvSpPr>
        <p:spPr>
          <a:xfrm>
            <a:off x="722376" y="52718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.安全区的区县数量增加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.不安全区总体面积减少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C.预警区的区县数量增加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.非常不安全区面积减少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_1#692c6ef87?vop=1&amp;pid=96abfed3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本题考查材料分析能力。据图可知，2000年安全区的区县为东营区和广饶县，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全区的区县为无棣县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，故安全区的区县数量减少，A错误；从图中可以看出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，不安全区总体面积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，B正确；预警区的区县从利津县转变为广饶县，数量没有变化，C错误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；非常不安全区面积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_1#f617239a1?pid=96abfed3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5.2000—2020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年该地生态安全状况总体变化的主要原因是(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7_1#f617239a1.bracket?pid=96abfed3b&amp;color=0,0,0&amp;vpa=5&amp;vtp=1"/>
          <p:cNvSpPr/>
          <p:nvPr/>
        </p:nvSpPr>
        <p:spPr>
          <a:xfrm>
            <a:off x="7427976"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16_2#f617239a1.choices?pid=96abfed3b&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.水陆交错地生态脆弱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.新生陆地抗干扰力强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C.湿地较少调节能力弱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.拆除油水井生产设施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f617239a1?vop=1&amp;pid=96abfed3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本题考查生态安全状况变化的原因。从总体看，该地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2000—2020年生态安全状况呈恶化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，除无棣县生态安全状况转好之外，其他地区都存在不同程度的生态安全威胁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黄河三角洲属于陆地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、河流、海洋的水陆交错地带，环境复杂，生态脆弱，A正确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地区属于河流堆积地貌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，新生陆地没有经过环境演替的稳定变化，抗干扰能力弱，B错误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三角洲湿地遍布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，湿地较多，C错误；拆除油水井生产设施有利于生态安全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，与图中所示结果不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_1#9079fd021?pid=96abfed3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6.该区域关停油水井，停止石油生产，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对国家安全的影响主要表现为(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0_1#9079fd021.bracket?pid=96abfed3b&amp;color=0,0,0&amp;vpa=6&amp;vtp=1"/>
          <p:cNvSpPr/>
          <p:nvPr/>
        </p:nvSpPr>
        <p:spPr>
          <a:xfrm>
            <a:off x="849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9_2#9079fd021?pid=96abfed3b&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84780" algn="l"/>
                <a:tab pos="5356860" algn="l"/>
                <a:tab pos="80289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①维护生态安全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②利于粮食安全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③保障能源安全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保障水资源安全</a:t>
            </a:r>
            <a:endParaRPr lang="en-US" altLang="zh-CN" sz="2000" dirty="0"/>
          </a:p>
        </p:txBody>
      </p:sp>
      <p:sp>
        <p:nvSpPr>
          <p:cNvPr id="5" name="QC_7_BD.19_3#9079fd021.choices?pid=96abfed3b&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1_1#9079fd021?vop=1&amp;pid=96abfed3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本题考查生态退化对国家安全的影响及保护措施。油水井能够提取石油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，关停部分油水井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会减少原油产量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，一定程度上影响能源安全，③错误；但关停部分油水井后减少了环境污染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护了生态安全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，减轻了石油生产对水资源的污染，保护了湿地和水环境，①④正确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；关停部分油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水井后并没有进行开荒耕种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，而是恢复周边生态环境，对粮食安全影响较小，②错误。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fad67ec1.fixed?pid=e6d95c2e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7fad67ec1.fixed?pid=e6d95c2e8&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生态退化及其对国家安全的影响</a:t>
            </a:r>
            <a:endParaRPr lang="en-US" altLang="zh-CN" sz="4400" dirty="0"/>
          </a:p>
        </p:txBody>
      </p:sp>
      <p:pic>
        <p:nvPicPr>
          <p:cNvPr id="4" name="C_4#7fad67ec1.fixed?pid=e6d95c2e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7fad67ec1.fixed?pid=e6d95c2e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2_1#6ba0299f4?pid=7fad67ec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[江苏常州2024阶段考试]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年代初</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查干湖的主要补给水源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霍林河上游陆续修建了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开始修建草原运河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查干湖被列为国家级自然保护区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下图为查干湖自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然保护区功能分区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及草原运河示意图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b）。据此完成下面小题。</a:t>
            </a:r>
            <a:endParaRPr lang="en-US" altLang="zh-CN" sz="2000" dirty="0"/>
          </a:p>
        </p:txBody>
      </p:sp>
      <p:pic>
        <p:nvPicPr>
          <p:cNvPr id="3" name="QM_5_BD.22_3#6ba0299f4?iti=1&amp;htil=1&amp;pid=7fad67e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28216" y="2406846"/>
            <a:ext cx="3364992" cy="29169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22_4#6ba0299f4?iti=2&amp;htil=1&amp;pid=7fad67ec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68312" y="2845758"/>
            <a:ext cx="3429000"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22_5#6ba0299f4?iti=1&amp;htil=1&amp;pid=7fad67ec1&amp;color=0,0,0&amp;vtp=1"/>
          <p:cNvSpPr/>
          <p:nvPr/>
        </p:nvSpPr>
        <p:spPr>
          <a:xfrm>
            <a:off x="3325781" y="5450782"/>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5_BD.22_6#6ba0299f4?iti=2&amp;htil=1&amp;pid=7fad67ec1&amp;color=0,0,0&amp;vtp=1"/>
          <p:cNvSpPr/>
          <p:nvPr/>
        </p:nvSpPr>
        <p:spPr>
          <a:xfrm>
            <a:off x="8690737" y="5450782"/>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3_1#fbfba064d?pid=6ba0299f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1.由于修建水库，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查干湖湿地生态功能发生的变化是(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4_1#fbfba064d.bracket?pid=6ba0299f4&amp;color=0,0,0&amp;vpa=7&amp;vtp=1"/>
          <p:cNvSpPr/>
          <p:nvPr/>
        </p:nvSpPr>
        <p:spPr>
          <a:xfrm>
            <a:off x="672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3_2#fbfba064d.choices?pid=6ba0299f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077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.径流调节作用增强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.局部气候调节能力减弱</a:t>
            </a:r>
            <a:endParaRPr lang="en-US" altLang="zh-CN" sz="2000" dirty="0"/>
          </a:p>
          <a:p>
            <a:pPr latinLnBrk="1">
              <a:lnSpc>
                <a:spcPts val="34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C.水土保持能力增强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.水产品等提供能力减弱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f3cc1ef62.fixed?pid=3710e1094&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2_BD#f3cc1ef62.fixed?pid=3710e109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生态保护与国家安全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fbfba064d?vop=1&amp;pid=6ba0299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本题考查水库修建对湿地生态功能的影响。20世纪60年代初，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霍林河上游陆续修建水库，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拦蓄河水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，使查干湖湿地水量减少，径流调节作用减弱，A错误；入湖水量减少，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湖泊水位下降，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水域面积减小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，局部气候调节能力减弱，B正确；查干湖水域面积减小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，导致湖区周边地区气候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，裸露湖床沙漠化、盐碱化严重，植被状况变差，水土保持能力变差，C错误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；提供水产品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属于经济功能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，不属于生态功能，D错误。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6_1#359c6c51c?pid=6ba0299f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能够体现查干湖核心区主要作用的是(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7_1#359c6c51c.bracket?pid=6ba0299f4&amp;color=0,0,0&amp;vpa=8&amp;vtp=1"/>
          <p:cNvSpPr/>
          <p:nvPr/>
        </p:nvSpPr>
        <p:spPr>
          <a:xfrm>
            <a:off x="518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6_2#359c6c51c.choices?pid=6ba0299f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077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A.进行科学观测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，开展实验研究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.开展冬捕活动，建设旅游景区</a:t>
            </a:r>
            <a:endParaRPr lang="en-US" altLang="zh-CN" sz="2000" dirty="0"/>
          </a:p>
          <a:p>
            <a:pPr latinLnBrk="1">
              <a:lnSpc>
                <a:spcPts val="34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.保护濒危鱼类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，建立繁育基地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.禁止干扰活动，保护自然本底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8_1#359c6c51c?vop=1&amp;pid=6ba0299f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本题考查生态保护区作用。根据材料并结合所学知识可知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，查干湖被列为国家级自然保护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，其核心区应属于禁止开发区域，因此，查干湖核心区的主要作用是禁止干扰活动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，D正确；开展实验研究、冬捕活动以及建立繁育基地，均可以在实验区适度进行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心区的主要作用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42bf2cd97?pid=6ba0299f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草原运河对查干湖及周边地区生态安全的影响有(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0_1#42bf2cd97.bracket?pid=6ba0299f4&amp;color=0,0,0&amp;vpa=9&amp;vtp=1"/>
          <p:cNvSpPr/>
          <p:nvPr/>
        </p:nvSpPr>
        <p:spPr>
          <a:xfrm>
            <a:off x="646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29_2#42bf2cd97?pid=6ba0299f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077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①增加湖区的水量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，改善湖泊水质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降低湖水盐度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，由内流湖转变为外流湖</a:t>
            </a:r>
            <a:endParaRPr lang="en-US" altLang="zh-CN" sz="2000" dirty="0"/>
          </a:p>
          <a:p>
            <a:pPr latinLnBrk="1">
              <a:lnSpc>
                <a:spcPts val="34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增加湿地面积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，维护生物多样性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抬高地下水位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，减缓湖区土地退化进程</a:t>
            </a:r>
            <a:endParaRPr lang="en-US" altLang="zh-CN" sz="2000" dirty="0"/>
          </a:p>
        </p:txBody>
      </p:sp>
      <p:sp>
        <p:nvSpPr>
          <p:cNvPr id="5" name="QC_6_BD.29_3#42bf2cd97.choices?pid=6ba0299f4&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1_1#42bf2cd97?vop=1&amp;pid=6ba0299f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本题考查草原运河对生态安全的影响。草原运河使松花江水源源不断地流入查干湖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了湖区的水量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，降低了湖水的盐度，改善了湖泊水质，使查干湖焕发了新的生机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，明显地改善了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区域自然状况与生态环境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，增加了湿地面积，维护了生物多样性，抬高了地下水位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，减缓了湖区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土地退化进程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，但查干湖依然是内流湖，湖水输出的主要方式依然为蒸发，①③④正确，②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2_1#360cdd2d0?htil=2&amp;pid=7fad67ec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45507" y="1054296"/>
            <a:ext cx="4599432" cy="3090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32_2#360cdd2d0?htil=2&amp;pid=7fad67ec1&amp;color=0,0,0&amp;vtp=1&amp;bt=1&amp;bbb=1&amp;hb=1&amp;hs=1"/>
          <p:cNvSpPr/>
          <p:nvPr/>
        </p:nvSpPr>
        <p:spPr>
          <a:xfrm>
            <a:off x="722376" y="972000"/>
            <a:ext cx="6016752" cy="3141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[广西钦州2025高二期中]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a:p>
            <a:pPr algn="l"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祁连山生态系统在维护我国西部生态安全方面有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着举足轻重和不可替代的地位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是西北地区重要的生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态安全屏障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甘肃祁连山国家级自然保护区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见下图</a:t>
            </a:r>
            <a:endPar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中的深色阴影区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成立于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因为违法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违规开发矿产资源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部分水电设施违法建设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a:solidFill>
                  <a:srgbClr val="000000"/>
                </a:solidFill>
                <a:latin typeface="微软雅黑" panose="020B0503020204020204" pitchFamily="34" charset="-122"/>
                <a:ea typeface="楷体" panose="02010609060101010101" pitchFamily="34" charset="-122"/>
                <a:cs typeface="微软雅黑" panose="020B0503020204020204" pitchFamily="34" charset="-120"/>
                <a:sym typeface="+mn-ea"/>
              </a:rPr>
              <a:t>违规运</a:t>
            </a:r>
            <a:endParaRPr lang="en-US" altLang="zh-CN" sz="2000" dirty="0"/>
          </a:p>
        </p:txBody>
      </p:sp>
      <p:sp>
        <p:nvSpPr>
          <p:cNvPr id="4" name="QO_5_BD.32_2#360cdd2d0?htil=2&amp;pid=7fad67ec1&amp;color=0,0,0&amp;vtp=1&amp;bt=1&amp;bbb=1&amp;hb=1&amp;hs=1"/>
          <p:cNvSpPr/>
          <p:nvPr/>
        </p:nvSpPr>
        <p:spPr>
          <a:xfrm>
            <a:off x="722376" y="4263078"/>
            <a:ext cx="10752014" cy="1300353"/>
          </a:xfrm>
          <a:prstGeom prst="rect">
            <a:avLst/>
          </a:prstGeom>
          <a:noFill/>
        </p:spPr>
        <p:txBody>
          <a:bodyPr wrap="none" lIns="0" tIns="0" rIns="0" bIns="0" rtlCol="0" anchor="t"/>
          <a:lstStyle/>
          <a:p>
            <a:pPr algn="l" latinLnBrk="1">
              <a:lnSpc>
                <a:spcPts val="3600"/>
              </a:lnSpc>
            </a:pPr>
            <a:r>
              <a:rPr lang="en-US" altLang="zh-CN" sz="2000">
                <a:solidFill>
                  <a:srgbClr val="000000"/>
                </a:solidFill>
                <a:latin typeface="微软雅黑" panose="020B0503020204020204" pitchFamily="34" charset="-122"/>
                <a:ea typeface="楷体" panose="02010609060101010101" pitchFamily="34" charset="-122"/>
                <a:cs typeface="微软雅黑" panose="020B0503020204020204" pitchFamily="34" charset="-120"/>
                <a:sym typeface="+mn-ea"/>
              </a:rPr>
              <a:t>行</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企业偷排偷放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生态环境问题整改不力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保护区环境问题日趋严重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中共中央办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国务院办公厅就甘肃祁连山国家级自然保护区生态环境问题发出通报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并严肃处理了一批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相关责任人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2_3#360cdd2d0?pid=7fad67ec1&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分析人类活动对祁连山国家级自然保护区生态安全造成的威胁。</a:t>
            </a:r>
            <a:endParaRPr lang="en-US" altLang="zh-CN" sz="2000" dirty="0"/>
          </a:p>
        </p:txBody>
      </p:sp>
      <p:sp>
        <p:nvSpPr>
          <p:cNvPr id="3" name="QO_5_AN.33_1#360cdd2d0?vop=1&amp;pid=7fad67ec1&amp;color=0,0,0&amp;vtp=1&amp;bbb=1&amp;hb=1"/>
          <p:cNvSpPr/>
          <p:nvPr/>
        </p:nvSpPr>
        <p:spPr>
          <a:xfrm>
            <a:off x="722376" y="1432941"/>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违规采矿，造成保护区局部植被破坏、水土流失、地表塌陷、环境污染等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；高强度违规开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发水电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，导致当地土地被淹没，生物多样性减少，下游河段出现流量减小甚至断流现象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，水生生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态系统遭到严重破坏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；周边部分企业环保投入严重不足，污染治理设施缺乏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，偷排偷放现象屡禁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，严重污染环境，进而导致生态破坏。（6分）</a:t>
            </a:r>
            <a:endParaRPr lang="en-US" altLang="zh-CN" sz="2000" dirty="0"/>
          </a:p>
        </p:txBody>
      </p:sp>
      <p:sp>
        <p:nvSpPr>
          <p:cNvPr id="4" name="QO_5_AS.34_1#360cdd2d0?vop=1&amp;pid=7fad67ec1&amp;color=0,0,0&amp;vtp=1&amp;bbb=1&amp;hb=1"/>
          <p:cNvSpPr/>
          <p:nvPr/>
        </p:nvSpPr>
        <p:spPr>
          <a:xfrm>
            <a:off x="722376" y="3310636"/>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本题考查生态退化对国家安全的影响。由材料“违法违规开发矿产资源”可知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，违法违规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开矿造成保护区局部植被破坏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、水土流失、地表塌陷，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矿产资源露天堆放导致环境污染严重等；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“部分水电设施违法建设、违规运行”可知，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高强度的违规水电开发导致当地土地被淹没，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侵占生物空间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，生物多样性减少，河流中上游过度开发，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下游河段出现流量减小甚至断流现象，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水生生态系统遭到严重破坏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；由材料“企业偷排偷放”可知，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周边部分企业环保投入严重不足，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污染物未经处理排放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，严重污染环境，进而导致生态破坏。【影响分析类】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9cbf540b.fixed?pid=da3a5d39f&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a9cbf540b.fixed?pid=da3a5d39f&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生态退化的应对措施</a:t>
            </a:r>
            <a:endParaRPr lang="en-US" altLang="zh-CN" sz="4400" dirty="0"/>
          </a:p>
        </p:txBody>
      </p:sp>
      <p:pic>
        <p:nvPicPr>
          <p:cNvPr id="4" name="C_4#a9cbf540b.fixed?pid=da3a5d3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9cbf540b.fixed?pid=da3a5d39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_1#c6ee5268c?pid=96292ad2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广西桂林市区周边有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座废弃石灰岩矿山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停止开采后基岩裸露</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对当地生态安全构成威胁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当地国土部门精心选取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种草本植物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种灌木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种乔木和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种藤本植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物共同构成复合乡土植物群落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对废弃矿山开展复绿行动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7_BD.36_1#695786930?pid=c6ee5268c&amp;color=0,0,0&amp;vtp=1&amp;bbb=1"/>
          <p:cNvSpPr/>
          <p:nvPr/>
        </p:nvSpPr>
        <p:spPr>
          <a:xfrm>
            <a:off x="722376" y="23264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1.与同纬度的广东南岭山区相比，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该石灰岩矿山复绿主要受制于(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37_1#695786930.bracket?pid=c6ee5268c&amp;color=0,0,0&amp;vpa=10&amp;vtp=1"/>
          <p:cNvSpPr/>
          <p:nvPr/>
        </p:nvSpPr>
        <p:spPr>
          <a:xfrm>
            <a:off x="7991539" y="23264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7_BD.36_2#695786930.choices?pid=c6ee5268c&amp;color=0,0,0&amp;vtp=1&amp;bbb=1"/>
          <p:cNvSpPr/>
          <p:nvPr/>
        </p:nvSpPr>
        <p:spPr>
          <a:xfrm>
            <a:off x="722376" y="27836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.水热条件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B.光照时长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C.土壤条件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.地表起伏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_1#695786930?vop=1&amp;pid=c6ee5268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本题考查实施生态修复的影响因素。广西桂林的石灰岩矿山与广东南岭纬度相当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，水热条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件相差不大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，光照时长相差不大，A、B不符合题意；石灰岩矿山为喀斯特地貌，土层浅薄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之后岩石裸露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，土壤条件限制复绿，C符合题意；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广西桂林的石灰岩矿山与广东南岭都属山地，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地表起伏相差不大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b706ac12.fixed?pid=e6d95c2e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fb706ac12.fixed?pid=e6d95c2e8&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生态退化及其对国家安全的影响</a:t>
            </a:r>
            <a:endParaRPr lang="en-US" altLang="zh-CN" sz="4400" dirty="0"/>
          </a:p>
        </p:txBody>
      </p:sp>
      <p:pic>
        <p:nvPicPr>
          <p:cNvPr id="4" name="C_4#fb706ac12.fixed?pid=e6d95c2e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fb706ac12.fixed?pid=e6d95c2e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_1#f22cf9384?pid=c6ee5268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2.选用复合乡土植物作为复绿植被，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主要考虑(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0_1#f22cf9384.bracket?pid=c6ee5268c&amp;color=0,0,0&amp;vpa=11&amp;vtp=1"/>
          <p:cNvSpPr/>
          <p:nvPr/>
        </p:nvSpPr>
        <p:spPr>
          <a:xfrm>
            <a:off x="595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9_2#f22cf9384?pid=c6ee5268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494280" algn="l"/>
                <a:tab pos="5483860" algn="l"/>
                <a:tab pos="7965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①成活率较高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②种植更方便快捷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③美学价值高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保持水土效果好</a:t>
            </a:r>
            <a:endParaRPr lang="en-US" altLang="zh-CN" sz="2000" dirty="0"/>
          </a:p>
        </p:txBody>
      </p:sp>
      <p:sp>
        <p:nvSpPr>
          <p:cNvPr id="5" name="QC_7_BD.39_3#f22cf9384.choices?pid=c6ee5268c&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1_1#f22cf9384?vop=1&amp;pid=c6ee5268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本题考查生态修复的作用。乡土植物适应性强，成活率高，①正确；多种类型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、层次植物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，并不方便快捷，②错误；美学价值不是矿山修复主要考虑的内容，③错误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群落涵养水源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、保持水土、维护生物多样性的功能更强，生态系统更稳定，④正确。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2_1#fb7e58244?pid=96292ad2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江河湖库堤岸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海岸坡岸等水陆交界处常出现季节性水位涨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导致地质结构不稳定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从而形成生态脆弱区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对当地自然生态环境造成严重威胁</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对其治理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尤为重要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下图为我国西南某地水陆交界处利用柳树条捆栽及单枝扦插技术的修复手段示意图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6_BD.42_2#fb7e58244?pid=96292ad2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0248" y="2864046"/>
            <a:ext cx="3657600"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3_1#6e6c08f10?pid=fb7e5824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3.该地选取柳树条进行生态修复，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主要原因是柳树条(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BD.43_2#6e6c08f10.choices?pid=fb7e5824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.生长速度较慢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.抗风蚀能力强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C.耐水耐旱性强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.经济价值较高</a:t>
            </a:r>
            <a:endParaRPr lang="en-US" altLang="zh-CN" sz="2000" dirty="0"/>
          </a:p>
        </p:txBody>
      </p:sp>
      <p:sp>
        <p:nvSpPr>
          <p:cNvPr id="4" name="QC_7_AN.44_1#6e6c08f10.bracket?pid=fb7e58244&amp;color=0,0,0&amp;vpa=12&amp;vtp=1"/>
          <p:cNvSpPr/>
          <p:nvPr/>
        </p:nvSpPr>
        <p:spPr>
          <a:xfrm>
            <a:off x="672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5_1#6e6c08f10?vop=1&amp;pid=fb7e5824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本题考查生态修复的实施。由图可知，柳树条根系延伸至土层深处，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可以充分吸收地下水，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耐旱能力强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，且水陆交界处常被淹，柳树条需耐水淹才能生长发育，C正确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；进行生态修复所选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用的植物应生长速度较快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，而不是较慢，A错误；该地风沙天气少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，选取柳树条进行生态修复与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其抗风蚀能力关系小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，B错误；选取柳树条进行生态修复主要是看重其生态价值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，而不是经济价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_1#62b7d9ecb?pid=fb7e5824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原木树桩的主要作用是(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7_1#62b7d9ecb.bracket?pid=fb7e58244&amp;color=0,0,0&amp;vpa=13&amp;vtp=1"/>
          <p:cNvSpPr/>
          <p:nvPr/>
        </p:nvSpPr>
        <p:spPr>
          <a:xfrm>
            <a:off x="367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6_2#62b7d9ecb.choices?pid=fb7e5824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.为柳树条提供养分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B.稳定边坡土层结构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C.调控水位季节变化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.减少植物根系蔓延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_1#62b7d9ecb?vop=1&amp;pid=fb7e5824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本题考查生态修复的实施。由图可知，原木树桩位于岸坡下部，横插入岸坡内部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，可以防止</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岸坡土层滑落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，稳定边坡土层结构，利于柳树条生长，B正确；原木树桩提供的养分少，A错误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木树桩无法调控水位季节变化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，C错误；由图可知，原木树桩对柳树条根系蔓延影响较小，D错误。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9_1#a78a0ce0b?pid=eacf150d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四川攀枝花苏铁国家级自然保护区是目前我国唯一以攀枝花苏铁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这一珍稀濒危植物及其生态环境为主要保护对象的野生植物类型自然保护区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这里有亚欧大陆自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然分布纬度最北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海拔最高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面积最大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株数最多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分布最集中的天然苏铁林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作为在</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2.7</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亿年前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就已经存在的裸子植物和世界性珍稀濒危残遗物种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攀枝花苏铁与自贡恐龙化石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平武大熊猫一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道被人们誉为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巴蜀三宝</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49_2#a78a0ce0b?pid=eacf150d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74336" y="3321246"/>
            <a:ext cx="22494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_1#b3309a9fd?pid=a78a0ce0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攀枝花苏铁国家级自然保护区对研究横断山脉植物区系的重要意义在于(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1_1#b3309a9fd.bracket?pid=a78a0ce0b&amp;color=0,0,0&amp;vpa=14&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50_2#b3309a9fd.choices?pid=a78a0ce0b&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.能确定植物区系的精确形成年代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.为研究植物区系的发生和发展提供关键样本</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C.可直接揭示古地理环境的所有信息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.有助于预测植物区系未来的演化方向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2_1#b3309a9fd?vop=1&amp;pid=a78a0ce0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本题考查建立自然保护区的意义。保护区可以帮助研究植物区系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，但无法精确判断形成年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（年代确定需要地质或化石证据），表述过于绝对，A错误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；保护区作为珍稀濒危物种的集中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，提供了研究植物区系起源、演化过程的关键样本，B正确；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苏铁能反映部分古环境信息，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并非所有信息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，C错误；保护区有助于研究植物区系演化历史，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但无法直接预测未来演化方向，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_1#f4f9629cc?pid=d835749b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[福建泉州2024质量检测]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生态退化是生态系统的一种逆向演替过程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在自然因素或人为干扰下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生态系统处于一种不稳或失衡状态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表现为对自然或人为干扰的较低抗性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较弱的缓冲能力以及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较强的敏感性和脆弱性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生态系统逐渐演变为另一种与之相适应的低水平状态的过程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即退化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7_BD.2_1#0186b375e?pid=f4f9629cc&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生态退化对国家安全的影响有(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3_1#0186b375e.bracket?pid=f4f9629cc&amp;color=0,0,0&amp;vpa=1&amp;vtp=1"/>
          <p:cNvSpPr/>
          <p:nvPr/>
        </p:nvSpPr>
        <p:spPr>
          <a:xfrm>
            <a:off x="4422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7_BD.2_2#0186b375e?pid=f4f9629cc&amp;color=0,0,0&amp;vtp=1&amp;bbb=1&amp;hb=1"/>
          <p:cNvSpPr/>
          <p:nvPr/>
        </p:nvSpPr>
        <p:spPr>
          <a:xfrm>
            <a:off x="722376" y="324644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①导致社会环境的调节服务功能降低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②动摇国家安全的社会物质基础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③使自然灾害发生频率增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④造成可再生资源更新障碍</a:t>
            </a:r>
            <a:endParaRPr lang="en-US" altLang="zh-CN" sz="2000" dirty="0"/>
          </a:p>
        </p:txBody>
      </p:sp>
      <p:sp>
        <p:nvSpPr>
          <p:cNvPr id="6" name="QC_7_BD.2_3#0186b375e.choices?pid=f4f9629cc&amp;color=0,0,0&amp;vtp=1&amp;bbb=1"/>
          <p:cNvSpPr/>
          <p:nvPr/>
        </p:nvSpPr>
        <p:spPr>
          <a:xfrm>
            <a:off x="722376" y="41362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3_1#ecd13292b?pid=a78a0ce0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6.为加强对苏铁群落的保护，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保护区下列做法合理的是(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4_1#ecd13292b.bracket?pid=a78a0ce0b&amp;color=0,0,0&amp;vpa=15&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53_2#ecd13292b.choices?pid=a78a0ce0b&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A.核心区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：建标本馆和物种基因库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.缓冲区：完善交通等基础设施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：建设苏铁育种繁殖基地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.大规模人工种植苏铁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5_1#ecd13292b?vop=1&amp;pid=a78a0ce0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本题考查自然保护区的保护措施。核心区是严格保护的生态核心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，禁止建设标本馆等人工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，A错误；缓冲区严格禁止旅游和生产经营活动，需减少人类干扰，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完善交通可能破坏生态，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错误；实验区允许进行科研活动，建设苏铁育种繁殖基地符合保护标准，C正确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；大规模人工种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植苏铁可能破坏原生环境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4f16a75f.fixed?pid=da3a5d39f&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34f16a75f.fixed?pid=da3a5d39f&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生态退化的应对措施</a:t>
            </a:r>
            <a:endParaRPr lang="en-US" altLang="zh-CN" sz="4400" dirty="0"/>
          </a:p>
        </p:txBody>
      </p:sp>
      <p:pic>
        <p:nvPicPr>
          <p:cNvPr id="4" name="C_4#34f16a75f.fixed?pid=da3a5d3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34f16a75f.fixed?pid=da3a5d39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_1#585ef21d5?pid=34f16a75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春夏季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黄海近岸海域常会形成一片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绿色海洋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这就是浒苔绿潮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浒苔是一种常见的绿藻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易在水温较高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营养盐充足的海域大量繁殖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57_1#bb31d467d?pid=585ef21d5&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1.浒苔绿潮被视为“生态灾害”，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58_1#bb31d467d.bracket?pid=585ef21d5&amp;color=0,0,0&amp;vpa=16&amp;vtp=1"/>
          <p:cNvSpPr/>
          <p:nvPr/>
        </p:nvSpPr>
        <p:spPr>
          <a:xfrm>
            <a:off x="5959539" y="18692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57_2#bb31d467d?pid=585ef21d5&amp;color=0,0,0&amp;vtp=1&amp;bbb=1"/>
          <p:cNvSpPr/>
          <p:nvPr/>
        </p:nvSpPr>
        <p:spPr>
          <a:xfrm>
            <a:off x="722376" y="2332043"/>
            <a:ext cx="10753344" cy="843153"/>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①遮蔽阳光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，影响水下植物光合作用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残体分解消耗大量氧气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，导致水体缺氧</a:t>
            </a:r>
            <a:endParaRPr lang="en-US" altLang="zh-CN" sz="2000" dirty="0"/>
          </a:p>
          <a:p>
            <a:pPr latinLnBrk="1">
              <a:lnSpc>
                <a:spcPts val="3400"/>
              </a:lnSpc>
              <a:tabLst>
                <a:tab pos="5204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③破坏海洋生态系统结构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④直接导致海水盐度急剧升高</a:t>
            </a:r>
            <a:endParaRPr lang="en-US" altLang="zh-CN" sz="2000" dirty="0"/>
          </a:p>
        </p:txBody>
      </p:sp>
      <p:sp>
        <p:nvSpPr>
          <p:cNvPr id="6" name="QC_6_BD.57_3#bb31d467d.choices?pid=585ef21d5&amp;color=0,0,0&amp;vtp=1&amp;bbb=1"/>
          <p:cNvSpPr/>
          <p:nvPr/>
        </p:nvSpPr>
        <p:spPr>
          <a:xfrm>
            <a:off x="722376" y="32345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9_1#bb31d467d?vop=1&amp;pid=585ef21d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本题考查生态退化对环境安全的影响。浒苔覆盖海面会遮蔽阳光，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阻碍水下植物光合作用，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正确；浒苔死亡后残体分解消耗大量氧气，导致水体缺氧，威胁海洋生物生存，②正确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；浒苔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绿潮可能会改变原有生态平衡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，破坏海洋生态系统结构，③正确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；浒苔繁殖不会直接导致海水盐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度急剧升高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，盐度变化通常与蒸发、淡水输入等因素相关，④错误。故选A。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0_1#e79040c86?pid=585ef21d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防控浒苔绿潮较好的措施是(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1_1#e79040c86.bracket?pid=585ef21d5&amp;color=0,0,0&amp;vpa=17&amp;vtp=1"/>
          <p:cNvSpPr/>
          <p:nvPr/>
        </p:nvSpPr>
        <p:spPr>
          <a:xfrm>
            <a:off x="418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0_2#e79040c86.choices?pid=585ef21d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.禁止一切海洋渔业活动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.大量投放化学药剂杀灭浒苔</a:t>
            </a:r>
            <a:endParaRPr lang="en-US" altLang="zh-CN" sz="2000" dirty="0"/>
          </a:p>
          <a:p>
            <a:pPr latinLnBrk="1">
              <a:lnSpc>
                <a:spcPts val="3400"/>
              </a:lnSpc>
              <a:tabLst>
                <a:tab pos="5204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C.加强陆地污染物排放的管控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.大规模填海减少浒苔生存空间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2_1#e79040c86?vop=1&amp;pid=585ef21d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本题考查生态修复措施。禁止一切海洋渔业活动过于极端，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且无法针对性解决浒苔问题，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错误；化学药剂可能污染海洋环境，破坏生态平衡，B错误；陆地污染物（如含氮、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磷的污水）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是浒苔繁殖的主要营养物质来源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，管控其排放可减少海水富营养化，C正确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；填海造陆破坏海洋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，且无法有效防控浒苔，D错误。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63_1#c4753048f?htil=3&amp;pid=34f16a75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70539" y="1026864"/>
            <a:ext cx="3931920" cy="2624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63_2#c4753048f?htil=3&amp;pid=34f16a75f&amp;color=0,0,0&amp;vtp=1&amp;bt=1&amp;bbb=1&amp;hb=1&amp;hs=1"/>
          <p:cNvSpPr/>
          <p:nvPr/>
        </p:nvSpPr>
        <p:spPr>
          <a:xfrm>
            <a:off x="722376" y="972000"/>
            <a:ext cx="668426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海南岛中部山区拥有我国分布最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保存最完好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连片面积最大的热带雨林</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。2001—2010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由于经济林的种植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该地雨林面积锐减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造成野生动物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栖息地破碎化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年起当地大力恢复天然林</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年海南热带雨林国家公园设立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下图示意海南热带雨林国家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公园的区域划分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64_1#b97502e03?htil=3&amp;pid=c4753048f&amp;color=0,0,0&amp;vtp=1&amp;bbb=1&amp;hs=1"/>
          <p:cNvSpPr/>
          <p:nvPr/>
        </p:nvSpPr>
        <p:spPr>
          <a:xfrm>
            <a:off x="719993" y="3765746"/>
            <a:ext cx="1075201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3.2013年起该地大力恢复天然林，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65_1#b97502e03.bracket?pid=c4753048f&amp;color=0,0,0&amp;vpa=18&amp;vtp=1"/>
          <p:cNvSpPr/>
          <p:nvPr/>
        </p:nvSpPr>
        <p:spPr>
          <a:xfrm>
            <a:off x="6300056" y="37657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64_2#b97502e03.choices?htil=3&amp;pid=c4753048f&amp;color=0,0,0&amp;vtp=1&amp;bbb=1"/>
          <p:cNvSpPr/>
          <p:nvPr/>
        </p:nvSpPr>
        <p:spPr>
          <a:xfrm>
            <a:off x="722376" y="4218755"/>
            <a:ext cx="10753344" cy="405003"/>
          </a:xfrm>
          <a:prstGeom prst="rect">
            <a:avLst/>
          </a:prstGeom>
          <a:noFill/>
        </p:spPr>
        <p:txBody>
          <a:bodyPr wrap="none" lIns="0" tIns="0" rIns="0" bIns="0" rtlCol="0" anchor="t"/>
          <a:lstStyle/>
          <a:p>
            <a:pPr latinLnBrk="1">
              <a:lnSpc>
                <a:spcPts val="3600"/>
              </a:lnSpc>
              <a:tabLst>
                <a:tab pos="2506980" algn="l"/>
                <a:tab pos="5483860" algn="l"/>
                <a:tab pos="7965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.增加森林面积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B.维护生态系统稳定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C.发展生态旅游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.减轻表层土壤侵蚀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b97502e03?vop=1&amp;pid=c4753048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本题考查生态修复的目的。由材料可知，2001—2010年，由于经济林的种植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，该地雨林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面积锐减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，造成野生动物栖息地破碎化，故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2013年起该地大力恢复天然林的主要目的是维护生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，B正确；增加森林面积、发展生态旅游、减轻表层土壤侵蚀不是主要目的，A、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bd81d5cea?pid=c4753048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海南热带雨林国家公园内(</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bd81d5cea.bracket?pid=c4753048f&amp;color=0,0,0&amp;vpa=19&amp;vtp=1"/>
          <p:cNvSpPr/>
          <p:nvPr/>
        </p:nvSpPr>
        <p:spPr>
          <a:xfrm>
            <a:off x="392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7_2#bd81d5cea.choices?pid=c4753048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①地可开展科普教育活动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.②地可以开展特殊的科学研究</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③地可进行动物驯化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.④地禁止一切开发活动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_1#0186b375e?vop=1&amp;pid=f4f9629c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本题考查生态退化对国家安全的影响。生态退化会导致自然环境的调节服务功能降低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；使干旱、洪涝等自然灾害发生的频率与强度增加，动摇国家安全的自然环境基础，②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正确；自然环境供给服务功能降低，会造成可再生资源的数量短缺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、稳定性降低和更新障碍等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，④正确。综上，故选D。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bd81d5cea?vop=1&amp;pid=c4753048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本题考查自然保护区的划分。由图可知，①③地为核心区，是保护最严格的区域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，不允许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开展科普教育活动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，也不可以进行动物驯化，A、C错误；②地为缓冲区，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是核心区的外围区域，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可以开展特殊的科学研究和环境监测活动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，B正确；④地是实验区，是缓冲区的外围区域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行科研试验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、教学、参观、旅游等活动的区域，也是驯化、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繁殖珍稀濒危野生动植物活动的场所，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70_1#0fad16e67?htil=4&amp;pid=34f16a75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70065" y="972000"/>
            <a:ext cx="3837557" cy="35800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0_2#0fad16e67?htil=4&amp;pid=34f16a75f&amp;color=0,0,0&amp;vtp=1&amp;bt=1&amp;bbb=1&amp;hb=1&amp;hs=1"/>
          <p:cNvSpPr/>
          <p:nvPr/>
        </p:nvSpPr>
        <p:spPr>
          <a:xfrm>
            <a:off x="722376" y="984699"/>
            <a:ext cx="6537960" cy="3586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江西鄱阳湖区域拥有众多自然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保护区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其中有两个国家级自然保护区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近十几年来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长江上游干支流水库群汛后蓄水影响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鄱阳湖连续出现枯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水时间提前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枯水期延长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水位超低等情况</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严重影响了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湖泊区域社会经济发展和生态环境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江西省计划建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设鄱阳湖水利枢纽工程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该工程采用开放式全闸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汛期闸门全开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枯水期通过闸门进行水位调节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C_6_BD.71_1#443693879?pid=0fad16e67&amp;color=0,0,0&amp;vtp=1&amp;bt=1&amp;bbb=1"/>
          <p:cNvSpPr/>
          <p:nvPr/>
        </p:nvSpPr>
        <p:spPr>
          <a:xfrm>
            <a:off x="722376" y="462515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江西鄱阳湖区域自然保护区重点保护(</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BD.71_2#443693879.choices?pid=0fad16e67&amp;color=0,0,0&amp;vtp=1&amp;bbb=1&amp;hs=1"/>
          <p:cNvSpPr/>
          <p:nvPr/>
        </p:nvSpPr>
        <p:spPr>
          <a:xfrm>
            <a:off x="722376" y="5077147"/>
            <a:ext cx="10753344" cy="405003"/>
          </a:xfrm>
          <a:prstGeom prst="rect">
            <a:avLst/>
          </a:prstGeom>
          <a:noFill/>
        </p:spPr>
        <p:txBody>
          <a:bodyPr wrap="none" lIns="0" tIns="0" rIns="0" bIns="0" rtlCol="0" anchor="t"/>
          <a:lstStyle/>
          <a:p>
            <a:pPr latinLnBrk="1">
              <a:lnSpc>
                <a:spcPts val="3600"/>
              </a:lnSpc>
              <a:tabLst>
                <a:tab pos="2697480" algn="l"/>
                <a:tab pos="5356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.湿地生态系统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B.大气环境质量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C.丰富的旅游资源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.社会经济发展</a:t>
            </a:r>
            <a:endParaRPr lang="en-US" altLang="zh-CN" sz="2000" dirty="0"/>
          </a:p>
        </p:txBody>
      </p:sp>
      <p:sp>
        <p:nvSpPr>
          <p:cNvPr id="6" name="QC_6_AN.72_1#443693879.bracket?pid=0fad16e67&amp;color=0,0,0&amp;vpa=20&amp;vtp=1"/>
          <p:cNvSpPr/>
          <p:nvPr/>
        </p:nvSpPr>
        <p:spPr>
          <a:xfrm>
            <a:off x="5197539" y="4625154"/>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443693879?vop=1&amp;pid=0fad16e6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本题考查自然保护区的作用。自然保护区保护的对象主要包括自然生态系统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、珍稀濒危野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生动植物物种的天然集中分布区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、有特殊意义的自然遗迹等。鄱阳湖区域河湖众多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，湿地资源丰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，因此该自然保护区重点保护湿地生态系统，A正确；大气环境质量、旅游资源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、社会经济均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不是自然保护区的保护对象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4_1#25f1a5eca?pid=0fad16e6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6.从水资源安全角度看，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鄱阳湖建水闸的作用有(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5_1#25f1a5eca.bracket?pid=0fad16e67&amp;color=0,0,0&amp;vpa=21&amp;vtp=1"/>
          <p:cNvSpPr/>
          <p:nvPr/>
        </p:nvSpPr>
        <p:spPr>
          <a:xfrm>
            <a:off x="620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4_2#25f1a5eca?pid=0fad16e6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84780" algn="l"/>
                <a:tab pos="5356860" algn="l"/>
                <a:tab pos="80289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①恢复水生植被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②作为应急水源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③提高自净能力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保障枯水期用水</a:t>
            </a:r>
            <a:endParaRPr lang="en-US" altLang="zh-CN" sz="2000" dirty="0"/>
          </a:p>
        </p:txBody>
      </p:sp>
      <p:sp>
        <p:nvSpPr>
          <p:cNvPr id="5" name="QC_6_BD.74_3#25f1a5eca.choices?pid=0fad16e67&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6_1#25f1a5eca?vop=1&amp;pid=0fad16e6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本题考查生态修复措施。从水资源安全角度看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，鄱阳湖建水闸能够保障鄱阳湖湖区在枯水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期的用水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，并可作为下游区域缺水时的应急水源，②④正确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；建水闸拦蓄湖水可以增加枯水期水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，提升鄱阳湖在枯水期的自净能力，③正确；恢复水生植被不属于水资源安全方面的内容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77_1#7d17fc761?htil=5&amp;pid=34f16a75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4286" y="1026864"/>
            <a:ext cx="3392424" cy="4151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7_2#7d17fc761?htil=5&amp;pid=34f16a75f&amp;color=0,0,0&amp;vtp=1&amp;bt=1&amp;bbb=1&amp;hb=1"/>
          <p:cNvSpPr/>
          <p:nvPr/>
        </p:nvSpPr>
        <p:spPr>
          <a:xfrm>
            <a:off x="722376" y="972000"/>
            <a:ext cx="722376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四川贡嘎山国家级自然保护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区位于青藏高原东缘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野生动植物丰富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是国家级风景名胜区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中华斑羚和中华鬣羚是近缘物种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主要栖息地为针叶林和针阔混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在贡嘎山和秦岭均有分布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两物种日活动高峰都出现在清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晨和傍晚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但中华鬣羚的活动早高峰早于中华斑羚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晚高峰晚于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中华斑羚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且夜间活动强度高于中华斑羚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下图示意两物种在贡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嘎山国家级自然保护区主要栖息地的分布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8_1#eaddb07d8?pid=7d17fc761&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7.贡嘎山国家级自然保护区内两物种主要栖息地重叠区域占比较高且能共存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9_1#eaddb07d8.bracket?pid=7d17fc761&amp;color=0,0,0&amp;vpa=22&amp;vtp=1"/>
          <p:cNvSpPr/>
          <p:nvPr/>
        </p:nvSpPr>
        <p:spPr>
          <a:xfrm>
            <a:off x="922401" y="1407414"/>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78_2#eaddb07d8.choices?pid=7d17fc761&amp;color=0,0,0&amp;vtp=1&amp;bbb=1"/>
          <p:cNvSpPr/>
          <p:nvPr/>
        </p:nvSpPr>
        <p:spPr>
          <a:xfrm>
            <a:off x="722376" y="1874647"/>
            <a:ext cx="10753344" cy="843153"/>
          </a:xfrm>
          <a:prstGeom prst="rect">
            <a:avLst/>
          </a:prstGeom>
          <a:noFill/>
        </p:spPr>
        <p:txBody>
          <a:bodyPr wrap="none" lIns="0" tIns="0" rIns="0" bIns="0" rtlCol="0" anchor="t"/>
          <a:lstStyle/>
          <a:p>
            <a:pPr latinLnBrk="1">
              <a:lnSpc>
                <a:spcPts val="3600"/>
              </a:lnSpc>
              <a:tabLst>
                <a:tab pos="54775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.海拔差异导致的生存空间分化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.水源分布的空间不均衡</a:t>
            </a:r>
            <a:endParaRPr lang="en-US" altLang="zh-CN" sz="2000" dirty="0"/>
          </a:p>
          <a:p>
            <a:pPr latinLnBrk="1">
              <a:lnSpc>
                <a:spcPts val="34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C.不同的食物偏好与觅食策略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.地质条件造成的地形阻隔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0_1#eaddb07d8?vop=1&amp;pid=7d17fc76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本题考查材料分析能力。两物种的主要栖息地为针叶林和针阔混交林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，重叠分布区占比高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且海拔差异不大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，并非生存空间分化，A错误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；水源分布的空间不均衡与栖息地重叠区域占比较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，B错误；不同的食物偏好与觅食策略会使它们生存空间重叠区域占比较高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，且能共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，C正确；材料未提及地质条件造成地形阻隔影响栖息地分布，D错误。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775b7b579?pid=7d17fc76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8.为加强保护中华斑羚和中华鬣羚两物种，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以下策略正确的有(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775b7b579.bracket?pid=7d17fc761&amp;color=0,0,0&amp;vpa=23&amp;vtp=1"/>
          <p:cNvSpPr/>
          <p:nvPr/>
        </p:nvSpPr>
        <p:spPr>
          <a:xfrm>
            <a:off x="773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81_2#775b7b579?pid=7d17fc761&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①合理进行生态移民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②在实验区控制旅游活动强度</a:t>
            </a:r>
            <a:endParaRPr lang="en-US" altLang="zh-CN" sz="2000" dirty="0"/>
          </a:p>
          <a:p>
            <a:pPr latinLnBrk="1">
              <a:lnSpc>
                <a:spcPts val="3400"/>
              </a:lnSpc>
              <a:tabLst>
                <a:tab pos="5477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③在核心区开展研学活动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在缓冲区生态退耕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、合理放牧</a:t>
            </a:r>
            <a:endParaRPr lang="en-US" altLang="zh-CN" sz="2000" dirty="0"/>
          </a:p>
        </p:txBody>
      </p:sp>
      <p:sp>
        <p:nvSpPr>
          <p:cNvPr id="5" name="QC_6_BD.81_3#775b7b579.choices?pid=7d17fc761&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775b7b579?vop=1&amp;pid=7d17fc76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本题考查自然保护区的保护措施。为加强保护中华斑羚和中华鬣羚两物种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，可将自然保护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区居民合理进行生态移民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，①正确；在实验区控制旅游活动强度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，核心区除开展特殊的科学研究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和环境监测活动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，严格禁止任何单位和个人进入，②正确，③错误；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在自然保护区内需生态退耕，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保护区外可合理放牧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，④错误。综上分析，A正确，B、C、D错误。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_1#a0f284b05?pid=f4f9629c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2.为减缓生态退化对国家安全的威胁，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可采取的措施有(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_1#a0f284b05.bracket?pid=f4f9629cc&amp;color=0,0,0&amp;vpa=2&amp;vtp=1"/>
          <p:cNvSpPr/>
          <p:nvPr/>
        </p:nvSpPr>
        <p:spPr>
          <a:xfrm>
            <a:off x="697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5_2#a0f284b05?pid=f4f9629c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①实施生态修复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②迁移生态脆弱区动植物</a:t>
            </a:r>
            <a:endParaRPr lang="en-US" altLang="zh-CN" sz="2000" dirty="0"/>
          </a:p>
          <a:p>
            <a:pPr latinLnBrk="1">
              <a:lnSpc>
                <a:spcPts val="34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③建立自然保护区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④禁止一切开发活动</a:t>
            </a:r>
            <a:endParaRPr lang="en-US" altLang="zh-CN" sz="2000" dirty="0"/>
          </a:p>
        </p:txBody>
      </p:sp>
      <p:sp>
        <p:nvSpPr>
          <p:cNvPr id="5" name="QC_7_BD.5_3#a0f284b05.choices?pid=f4f9629cc&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6400685e?pid=d7fe5a10e&amp;color=0,0,0&amp;vtp=1&amp;bt=1&amp;bb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素材背景：华南沿海红树林滩地养殖模式的转变</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考查点</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：区域生态环境问题的原因、区域生态环境问题治理措施及其意义</a:t>
            </a:r>
            <a:endParaRPr lang="en-US" altLang="zh-CN" sz="2000" dirty="0"/>
          </a:p>
          <a:p>
            <a:pPr latinLnBrk="1">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难度系数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创新系数：0.65</a:t>
            </a: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4_1#ff1275fef?pid=d7fe5a10e&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[河南开封2025开学考]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阅读图文材料，完成下列要求。（20分）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我国华南沿海的渔民利用潮汐规律在天然红树林滩地上筑堤围塘发展养殖业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经过多年养殖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沿海养殖塘严重退化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红树林景观也遭到了严重破坏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为了落实国家退塘还林政策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科研人员选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择了某废弃养殖塘开展生态种养模式试验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目前该模式取得了不错的综合效益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示意传统纳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潮养殖模式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示意废弃养殖塘生态种养模式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6_BD.84_3#ff1275fef?iti=3&amp;htil=1&amp;pid=d7fe5a10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3335978"/>
            <a:ext cx="5285232"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6_BD.84_4#ff1275fef?iti=4&amp;htil=1&amp;pid=d7fe5a10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01968" y="3701738"/>
            <a:ext cx="4498848"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6_BD.84_5#ff1275fef?iti=3&amp;htil=1&amp;pid=d7fe5a10e&amp;color=0,0,0&amp;vtp=1"/>
          <p:cNvSpPr/>
          <p:nvPr/>
        </p:nvSpPr>
        <p:spPr>
          <a:xfrm>
            <a:off x="3376295" y="5602674"/>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6_BD.84_6#ff1275fef?iti=4&amp;htil=1&amp;pid=d7fe5a10e&amp;color=0,0,0&amp;vtp=1"/>
          <p:cNvSpPr/>
          <p:nvPr/>
        </p:nvSpPr>
        <p:spPr>
          <a:xfrm>
            <a:off x="8741855" y="5602674"/>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5_1#309848ae7?pid=ff1275fe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（1）分析华南沿海地区传统养殖模式造成红树林景观破坏的原因。（6分）</a:t>
            </a:r>
            <a:endParaRPr lang="en-US" altLang="zh-CN" sz="2000" dirty="0"/>
          </a:p>
        </p:txBody>
      </p:sp>
      <p:sp>
        <p:nvSpPr>
          <p:cNvPr id="3" name="QO_7_AN.86_1#309848ae7?vop=1&amp;pid=ff1275fef&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筑堤围塘，部分红树林被砍伐；养殖塘长期维持高水位，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不利于塘内天然红树林的生长，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造成其死亡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；长期高密度养殖，养殖废水随潮水排出，污染潮滩，造成红树林生境破坏。（6分）</a:t>
            </a:r>
            <a:endParaRPr lang="en-US" altLang="zh-CN" sz="2000" dirty="0"/>
          </a:p>
        </p:txBody>
      </p:sp>
      <p:sp>
        <p:nvSpPr>
          <p:cNvPr id="4" name="QO_7_AS.87_1#309848ae7?vop=1&amp;pid=ff1275fef&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本题考查区域生态环境问题产生的原因。筑堤围塘，部分红树林被砍伐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，且造塘直接破坏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了红树林的生长空间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，导致红树林面积不断减少，同时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，养殖活动也破坏了红树林中的生物多样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。养殖塘长期维持高水位，不利于塘内天然红树林的生长，造成其死亡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。传统养殖模式养殖密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，塘底污泥和养殖废水随潮水排出会污染潮滩，破坏红树林生境，导致其死亡。【原因类】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8_1#ba62364c7?pid=ff1275fe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（2）推测科研人员降低养殖塘最低水深、塘底开沟、堤内建台地的目的。（6分）</a:t>
            </a:r>
            <a:endParaRPr lang="en-US" altLang="zh-CN" sz="2000" dirty="0"/>
          </a:p>
        </p:txBody>
      </p:sp>
      <p:sp>
        <p:nvSpPr>
          <p:cNvPr id="3" name="QO_7_AN.89_1#ba62364c7?vop=1&amp;pid=ff1275fef&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降低养殖塘最低水深，有利于塘内人工种植的红树林幼苗存活；塘底开沟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，有利于低水位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时为鱼虾提供充分与稳定的水体和庇护空间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；堤内垒高形成台地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，为红树林幼苗生长提供适宜的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潮间带环境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7_AS.90_1#ba62364c7?vop=1&amp;pid=ff1275fef&amp;color=0,0,0&amp;vtp=1&amp;bbb=1&amp;hb=1"/>
          <p:cNvSpPr/>
          <p:nvPr/>
        </p:nvSpPr>
        <p:spPr>
          <a:xfrm>
            <a:off x="722376" y="28429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本题考查生态环境治理措施的作用。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降低最低水深有利于塘内人工种植的红树林幼苗存活。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塘底开沟有利于低水位时为鱼虾提供充分与稳定的水体和庇护空间，为底栖生物提供更多的栖息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。堤内建台地为红树林幼苗生长提供适宜的潮间带环境。【原因类】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91_1#cf67b127b?pid=ff1275fe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（3）简述在东南沿海地区推广废弃养殖塘生态种养模式的意义。（8分）</a:t>
            </a:r>
            <a:endParaRPr lang="en-US" altLang="zh-CN" sz="2000" dirty="0"/>
          </a:p>
        </p:txBody>
      </p:sp>
      <p:sp>
        <p:nvSpPr>
          <p:cNvPr id="3" name="QO_7_AN.92_1#cf67b127b?vop=1&amp;pid=ff1275fef&amp;color=0,0,0&amp;vtp=1&amp;bbb=1&amp;hb=1"/>
          <p:cNvSpPr/>
          <p:nvPr/>
        </p:nvSpPr>
        <p:spPr>
          <a:xfrm>
            <a:off x="722376" y="143516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对废弃养殖塘进行改造后重新开展种养活动，能显著提高沿海地区的土地利用效率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沿海滩涂的红树林覆盖面积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，利于滩涂区的生态修复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；在修复生态的同时可以通过养殖鱼虾增加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农民收入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；人工种植的红树林与养殖鱼虾之间形成生态循环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，利于东南沿海地区养殖业可持续发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4" name="QO_7_AS.93_1#cf67b127b?vop=1&amp;pid=ff1275fef&amp;color=0,0,0&amp;vtp=1&amp;bbb=1&amp;hb=1"/>
          <p:cNvSpPr/>
          <p:nvPr/>
        </p:nvSpPr>
        <p:spPr>
          <a:xfrm>
            <a:off x="722376" y="330016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本题考查生态环境治理的意义。本题可从土地利用率、生态修复、增加收入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等方面分析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。对废弃养殖塘进行改造后可以重新开展种养活动，减少土地的弃置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，提高土地利用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。在废弃的养殖塘种植红树植被，利于滩涂区的生态修复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。在修复生态的同时可以养殖鱼虾增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加农民收入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。人工种植的红树林与养殖鱼虾之间形成生态循环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，利于东南沿海地区养殖业可持续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285bbc8a.fixed?pid=53d15a5e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4#e285bbc8a.fixed?pid=53d15a5e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第三节综合训练</a:t>
            </a:r>
            <a:endParaRPr lang="en-US" altLang="zh-CN" sz="4400" dirty="0"/>
          </a:p>
        </p:txBody>
      </p:sp>
      <p:pic>
        <p:nvPicPr>
          <p:cNvPr id="4" name="C_4#e285bbc8a.fixed?pid=53d15a5e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e285bbc8a.fixed?pid=53d15a5e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4_1#0d91e0d8e?pid=e285bbc8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[甘肃武威一中2025期中]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东北林草交错区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是我国生态脆弱区之一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该地针对因公路建设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产生的工程创面生态修复困难等问题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在较干旱的区域采取了植生袋修复的方法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袋内部填充有土壤和营养物质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具有透水不透土的过滤功能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不限制植物根系的生长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且随着时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间推移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植生袋会愈加牢固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94_3#0d91e0d8e?iti=5&amp;htil=1&amp;pid=e285bbc8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51760" y="2864046"/>
            <a:ext cx="1517904"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94_4#0d91e0d8e?iti=6&amp;htil=1&amp;pid=e285bbc8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98664" y="3366966"/>
            <a:ext cx="2368296"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94_5#0d91e0d8e?iti=5&amp;htil=1&amp;pid=e285bbc8a&amp;color=0,0,0&amp;vtp=1"/>
          <p:cNvSpPr/>
          <p:nvPr/>
        </p:nvSpPr>
        <p:spPr>
          <a:xfrm>
            <a:off x="3325781" y="5368486"/>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5_BD.94_6#0d91e0d8e?iti=6&amp;htil=1&amp;pid=e285bbc8a&amp;color=0,0,0&amp;vtp=1"/>
          <p:cNvSpPr/>
          <p:nvPr/>
        </p:nvSpPr>
        <p:spPr>
          <a:xfrm>
            <a:off x="8690737" y="5368486"/>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385e874e7?pid=0d91e0d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东北林草交错区生态脆弱的原因有(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6_1#385e874e7.bracket?pid=0d91e0d8e&amp;color=0,0,0&amp;vpa=24&amp;vtp=1"/>
          <p:cNvSpPr/>
          <p:nvPr/>
        </p:nvSpPr>
        <p:spPr>
          <a:xfrm>
            <a:off x="493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95_2#385e874e7?pid=0d91e0d8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077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①地势起伏大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，易发生水蚀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气候过渡区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，降水季节分配均匀</a:t>
            </a:r>
            <a:endParaRPr lang="en-US" altLang="zh-CN" sz="2000" dirty="0"/>
          </a:p>
          <a:p>
            <a:pPr latinLnBrk="1">
              <a:lnSpc>
                <a:spcPts val="3400"/>
              </a:lnSpc>
              <a:tabLst>
                <a:tab pos="5077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干湿过渡区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，降水变率小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距冬季风源地近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，易受风力侵蚀</a:t>
            </a:r>
            <a:endParaRPr lang="en-US" altLang="zh-CN" sz="2000" dirty="0"/>
          </a:p>
        </p:txBody>
      </p:sp>
      <p:sp>
        <p:nvSpPr>
          <p:cNvPr id="5" name="QC_6_BD.95_3#385e874e7.choices?pid=0d91e0d8e&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7_1#385e874e7?vop=1&amp;pid=0d91e0d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本题考查生态脆弱区的形成原因。由图可知，东北林草交错区位于大兴安岭附近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，为我国半</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湿润区和半干旱区的过渡地带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，降水变率大，季节分配不均，②③错误。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大兴安岭地区以山地为主，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地势起伏大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，且降水集中，易发生水蚀，水土流失较严重，①正确。该地纬度较高</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，距冬季风源地</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，冬春季风力大，林草交错区易受风力侵蚀，影响植被生长，④正确。综上所述，D正确。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7_2#385e874e7?vop=1&amp;pid=0d91e0d8e&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生态环境脆弱的原因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1）内因：生态环境的承载力较小，构成环境的因素比较单一，动植物种类比较少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，对外界干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扰的抵抗能力较弱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2）外因：主要是人类活动导致环境的整体结构发生变化，使生态环境比较脆弱。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7_1#a0f284b05?vop=1&amp;pid=f4f9629c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本题考查应对生态退化的措施。为减缓生态退化对国家安全的威胁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，可根据各区域生态系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统的自然条件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、受人类影响与破坏程度的差异，设定不同的生态功能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、环境质量及资源利用保护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，并相应地采取生态修复、建立自然保护区等措施，①③正确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；迁移生态脆弱区的动植物不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，②错误；禁止一切开发活动不符合经济可持续发展原则，④错误。综上，故选B。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8_1#ca882fdf5?pid=0d91e0d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生态修复中采用的植生袋可(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9_1#ca882fdf5.bracket?pid=0d91e0d8e&amp;color=0,0,0&amp;vpa=25&amp;vtp=1"/>
          <p:cNvSpPr/>
          <p:nvPr/>
        </p:nvSpPr>
        <p:spPr>
          <a:xfrm>
            <a:off x="418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98_2#ca882fdf5?pid=0d91e0d8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①拦水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②保肥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③防寒</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抗冻</a:t>
            </a:r>
            <a:endParaRPr lang="en-US" altLang="zh-CN" sz="2000" dirty="0"/>
          </a:p>
        </p:txBody>
      </p:sp>
      <p:sp>
        <p:nvSpPr>
          <p:cNvPr id="5" name="QC_6_BD.98_3#ca882fdf5.choices?pid=0d91e0d8e&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0_1#ca882fdf5?vop=1&amp;pid=0d91e0d8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本题考查生态修复措施的功能。由材料“植生袋内部填充有土壤和营养物质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，具有透水不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透土的过滤功能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，不限制植物根系的生长”可知，植生袋透水，利于水的下渗，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增加土壤湿度，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起到拦水作用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，而植生袋内部填充的土壤和营养物质，利于保肥，促进植被的生长，①②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植生袋主要功能是利于植被的生长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，无法防寒和抗冻，③④错误。综上所述，A正确。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1_1#e0cc8b404?pid=e285bbc8a&amp;color=0,0,0&amp;vtp=1&amp;bt=1&amp;bbb=1&amp;hb=1"/>
          <p:cNvSpPr/>
          <p:nvPr/>
        </p:nvSpPr>
        <p:spPr>
          <a:xfrm>
            <a:off x="722376" y="972000"/>
            <a:ext cx="10753344" cy="268922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麋鹿是我国特有的珍稀动物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以青草和水草为食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曾广泛分布在我国长江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黄河流域中下游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后在我国本土绝迹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头麋鹿重返江苏大丰麋鹿国家级自然保护区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科学保育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大丰麋鹿种群已成为全球最大的麋鹿种群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同时保护区周边也发展出各色旅游项目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有依托于保护区的观鸟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观鹿活动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也有在海岸地带开展的赶海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露营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星空观测等活动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还打造了集休闲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娱乐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餐饮等于一体的旅游街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1_2#e0cc8b404?pid=e285bbc8a&amp;color=0,0,0&amp;mp=1&amp;vtp=1&amp;bt=1&amp;bbb=1"/>
          <p:cNvSpPr/>
          <p:nvPr/>
        </p:nvSpPr>
        <p:spPr>
          <a:xfrm>
            <a:off x="722376" y="972000"/>
            <a:ext cx="10753344" cy="40005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下图示意大丰区地理位置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2000" dirty="0"/>
          </a:p>
        </p:txBody>
      </p:sp>
      <p:pic>
        <p:nvPicPr>
          <p:cNvPr id="3" name="QO_5_BD.101_3#e0cc8b404?pid=e285bbc8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08376" y="1500828"/>
            <a:ext cx="6181344" cy="40050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02_1#c6bc1f970?pid=e0cc8b40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（1）分析选择大丰区作为麋鹿种群恢复地的自然原因。（6分）</a:t>
            </a:r>
            <a:endParaRPr lang="en-US" altLang="zh-CN" sz="2000" dirty="0"/>
          </a:p>
        </p:txBody>
      </p:sp>
      <p:sp>
        <p:nvSpPr>
          <p:cNvPr id="3" name="QO_6_AN.103_1#c6bc1f970?vop=1&amp;pid=e0cc8b40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大丰区位于长江中下游地区，自然条件与野生麋鹿生存环境相近；地处沿海湿地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，可为麋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鹿提供水草等丰富食物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；自然保护区内人类活动较少，麋鹿生存的空间广阔。（6分）</a:t>
            </a:r>
            <a:endParaRPr lang="en-US" altLang="zh-CN" sz="2000" dirty="0"/>
          </a:p>
        </p:txBody>
      </p:sp>
      <p:sp>
        <p:nvSpPr>
          <p:cNvPr id="4" name="QO_6_AS.104_1#c6bc1f970?vop=1&amp;pid=e0cc8b404&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本题考查生态修复与湿地的功能特征。结合材料信息可知，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大丰区位于长江中下游地区，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靠近沿海地区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，其自然条件与野生麋鹿生存环境相近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；同时沿海湿地可以为麋鹿生长提供水草和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，有利于麋鹿觅食；同时该地区设有江苏大丰麋鹿国家级自然保护区，人类活动较少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麋鹿生存的空间广阔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05_1#5c14c867e?pid=e0cc8b40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（2）从生态安全的角度，说明建立江苏大丰麋鹿国家级自然保护区的意义。（8分）</a:t>
            </a:r>
            <a:endParaRPr lang="en-US" altLang="zh-CN" sz="2000" dirty="0"/>
          </a:p>
        </p:txBody>
      </p:sp>
      <p:sp>
        <p:nvSpPr>
          <p:cNvPr id="3" name="QO_6_AN.106_1#5c14c867e?vop=1&amp;pid=e0cc8b404&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保护原生态湿地，保留自然本底；打造庇护所，拯救、恢复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、保护麋鹿及湿地中其他珍稀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动植物物种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；保障湿地物种正常生存繁衍，维护生物多样性和生态平衡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；为相关科学研究和环保</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宣传提供良好的场所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4" name="QO_6_AS.107_1#5c14c867e?vop=1&amp;pid=e0cc8b404&amp;color=0,0,0&amp;vtp=1&amp;bbb=1&amp;hb=1"/>
          <p:cNvSpPr/>
          <p:nvPr/>
        </p:nvSpPr>
        <p:spPr>
          <a:xfrm>
            <a:off x="722376" y="284296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本题考查设立自然保护区的意义。结合材料信息可知，1986年，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39头麋鹿重返江苏大丰麋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鹿国家级自然保护区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。设立自然保护区有利于保护原生态湿地，保留自然本底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，生态环境得以保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；设立自然保护区，减少人类活动干扰，从而打造庇护所，拯救、恢复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、保护麋鹿及湿地中其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他珍稀动植物物种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，为其生存提供广阔的空间；减少人类活动干扰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，可以保障湿地物种正常生存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，从而维护生物多样性和生态平衡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；自然保护区可以为相关科学研究和环保宣传提供良好的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08_1#51dbb21ca?pid=e0cc8b40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（3）简述自然保护区建成后，当地周边大力发展相关旅游项目的目的。（4分）</a:t>
            </a:r>
            <a:endParaRPr lang="en-US" altLang="zh-CN" sz="2000" dirty="0"/>
          </a:p>
        </p:txBody>
      </p:sp>
      <p:sp>
        <p:nvSpPr>
          <p:cNvPr id="3" name="QO_6_AN.109_1#51dbb21ca?vop=1&amp;pid=e0cc8b40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进行宣传与科普，提高公众保护珍稀动植物和生态环境的意识；为当地创造经济收益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动环境保护与产业经济可持续发展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4" name="QO_6_AS.110_1#51dbb21ca?vop=1&amp;pid=e0cc8b404&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本题考查生态保护与区域协调发展。结合材料信息可知，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保护区周边发展出各色旅游项目，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有依托于保护区的观鸟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、观鹿活动，可以进行宣传与科普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，提高公众保护珍稀动植物和生态环境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；也有在海岸地带开展的赶海、露营、星空观测等活动，同时还打造了集休闲、娱乐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饮等于一体的旅游街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，能为当地创造经济收益，推动环境保护与产业经济可持续发展。【意义类】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7_2#a0f284b05?vop=1&amp;pid=f4f9629cc&amp;color=0,0,0&amp;mp=1&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环境问题分类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1）自然演变和自然灾害引起的原生环境问题，如地震、洪涝、干旱、台风、崩塌、滑坡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石流等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2）人类活动引起的次生环境问题。次生环境问题一般分为环境污染和生态破坏两大类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态破坏包括乱砍滥伐引起的森林植被的破坏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、过度放牧引起的草原退化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、大面积开垦草原引起的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土地沙化等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8_1#499f28532?pid=d835749b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[陕西多校2025高二联考]</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我国是较早开展生态修复工作的国家之一</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先后实施了一系列自然恢复</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人工修复或两者相结合的重要生态工程</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极大地促进了我国的生态系统的恢复</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spc="-50" dirty="0"/>
          </a:p>
        </p:txBody>
      </p:sp>
      <p:sp>
        <p:nvSpPr>
          <p:cNvPr id="3" name="QC_7_BD.9_1#52e1971ee?pid=499f28532&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以下不属于生态退化的是(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10_1#52e1971ee.bracket?pid=499f28532&amp;color=0,0,0&amp;vpa=3&amp;vtp=1"/>
          <p:cNvSpPr/>
          <p:nvPr/>
        </p:nvSpPr>
        <p:spPr>
          <a:xfrm>
            <a:off x="3914839" y="18692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7_BD.9_2#52e1971ee.choices?pid=499f28532&amp;color=0,0,0&amp;vtp=1&amp;bbb=1"/>
          <p:cNvSpPr/>
          <p:nvPr/>
        </p:nvSpPr>
        <p:spPr>
          <a:xfrm>
            <a:off x="722376" y="2326455"/>
            <a:ext cx="10753344" cy="405003"/>
          </a:xfrm>
          <a:prstGeom prst="rect">
            <a:avLst/>
          </a:prstGeom>
          <a:noFill/>
        </p:spPr>
        <p:txBody>
          <a:bodyPr wrap="none" lIns="0" tIns="0" rIns="0" bIns="0" rtlCol="0" anchor="t"/>
          <a:lstStyle/>
          <a:p>
            <a:pPr latinLnBrk="1">
              <a:lnSpc>
                <a:spcPts val="3600"/>
              </a:lnSpc>
              <a:tabLst>
                <a:tab pos="2697480" algn="l"/>
                <a:tab pos="5610860" algn="l"/>
                <a:tab pos="8536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.石漠化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B.湖泊萎缩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C.森林破坏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11005</Words>
  <Application>WPS 演示</Application>
  <PresentationFormat>宽屏</PresentationFormat>
  <Paragraphs>549</Paragraphs>
  <Slides>77</Slides>
  <Notes>77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77</vt:i4>
      </vt:variant>
    </vt:vector>
  </HeadingPairs>
  <TitlesOfParts>
    <vt:vector size="97"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3</cp:revision>
  <dcterms:created xsi:type="dcterms:W3CDTF">2025-10-22T05:58:00Z</dcterms:created>
  <dcterms:modified xsi:type="dcterms:W3CDTF">2025-10-23T08:16:16Z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8D0F6AC27A5B40A59F3A9F681A0614F5_12</vt:lpwstr>
  </property>
  <property fmtid="{D5CDD505-2E9C-101B-9397-08002B2CF9AE}" pid="3" name="KSOProductBuildVer">
    <vt:lpwstr>2052-11.1.0.14309</vt:lpwstr>
  </property>
</Properties>
</file>